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01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6" r:id="rId11"/>
    <p:sldId id="268" r:id="rId12"/>
    <p:sldId id="269" r:id="rId13"/>
    <p:sldId id="277" r:id="rId14"/>
    <p:sldId id="278" r:id="rId15"/>
    <p:sldId id="279" r:id="rId16"/>
    <p:sldId id="280" r:id="rId17"/>
    <p:sldId id="281" r:id="rId18"/>
    <p:sldId id="296" r:id="rId19"/>
    <p:sldId id="297" r:id="rId20"/>
    <p:sldId id="283" r:id="rId21"/>
    <p:sldId id="282" r:id="rId22"/>
    <p:sldId id="285" r:id="rId23"/>
    <p:sldId id="270" r:id="rId24"/>
    <p:sldId id="298" r:id="rId25"/>
    <p:sldId id="271" r:id="rId26"/>
    <p:sldId id="272" r:id="rId27"/>
    <p:sldId id="273" r:id="rId28"/>
    <p:sldId id="274" r:id="rId29"/>
    <p:sldId id="276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5" r:id="rId3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643" autoAdjust="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3DBE8-69DB-43D1-96E2-60BF7EFB6F8E}" type="datetimeFigureOut">
              <a:rPr lang="el-GR" smtClean="0"/>
              <a:pPr/>
              <a:t>4/5/2012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CA726-D329-41B7-8A1D-876FAF56786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SC_68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125" y="785794"/>
            <a:ext cx="8051408" cy="5572164"/>
          </a:xfrm>
          <a:prstGeom prst="hexagon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500034" y="2786058"/>
            <a:ext cx="8072494" cy="3143272"/>
          </a:xfrm>
        </p:spPr>
        <p:txBody>
          <a:bodyPr>
            <a:noAutofit/>
          </a:bodyPr>
          <a:lstStyle/>
          <a:p>
            <a:r>
              <a:rPr lang="el-GR" sz="1800" dirty="0" smtClean="0">
                <a:solidFill>
                  <a:srgbClr val="FF0000"/>
                </a:solidFill>
              </a:rPr>
              <a:t>ΜΕ ΑΦΟΡΜΗ ΤΗΝ ΕΚΘΕΣΗ ΤΟΥ ΟΔΥΣΣΕΑ ΕΛΥΤΗ</a:t>
            </a:r>
          </a:p>
          <a:p>
            <a:r>
              <a:rPr lang="el-GR" sz="1800" dirty="0" smtClean="0">
                <a:solidFill>
                  <a:srgbClr val="FF0000"/>
                </a:solidFill>
              </a:rPr>
              <a:t> &lt;&lt;ΦΡΟΝΤΙΣΕ ΝΑ ΤΥΠΩΘΕΙ ΠΑΝΟΜΟΙΟΤΥΠΟ&gt;&gt; ΣΤΟ ΙΣΤΟΡΙΚΟ ΜΟΥΣΕΙΟ ΚΡΗΤΗΣ</a:t>
            </a:r>
          </a:p>
          <a:p>
            <a:r>
              <a:rPr lang="el-GR" sz="1800" dirty="0" smtClean="0">
                <a:solidFill>
                  <a:srgbClr val="FF0000"/>
                </a:solidFill>
              </a:rPr>
              <a:t> ΚΑΙ ΤΟ ΕΚΠΑΙΔΕΥΤΙΚΟ ΠΡΟΓΡΑΜΜΑ &lt;&lt;ΤΟ </a:t>
            </a:r>
            <a:r>
              <a:rPr lang="el-GR" sz="1800" dirty="0" smtClean="0">
                <a:solidFill>
                  <a:srgbClr val="FF0000"/>
                </a:solidFill>
              </a:rPr>
              <a:t>ΦΩΤΟΔΕΝΤΡΟ </a:t>
            </a:r>
            <a:r>
              <a:rPr lang="el-GR" sz="1800" dirty="0" smtClean="0">
                <a:solidFill>
                  <a:srgbClr val="FF0000"/>
                </a:solidFill>
              </a:rPr>
              <a:t>Η ΑΛΛΙΩΣ…</a:t>
            </a:r>
            <a:r>
              <a:rPr lang="en-US" sz="1800" dirty="0" smtClean="0">
                <a:solidFill>
                  <a:srgbClr val="FF0000"/>
                </a:solidFill>
              </a:rPr>
              <a:t>POET-TREE&gt;&gt;</a:t>
            </a:r>
            <a:endParaRPr lang="el-GR" sz="1800" dirty="0" smtClean="0">
              <a:solidFill>
                <a:srgbClr val="FF0000"/>
              </a:solidFill>
            </a:endParaRPr>
          </a:p>
          <a:p>
            <a:endParaRPr lang="el-GR" sz="1800" baseline="30000" dirty="0" smtClean="0">
              <a:solidFill>
                <a:srgbClr val="FF0000"/>
              </a:solidFill>
            </a:endParaRPr>
          </a:p>
          <a:p>
            <a:endParaRPr lang="el-GR" sz="1800" baseline="30000" dirty="0" smtClean="0">
              <a:solidFill>
                <a:srgbClr val="FF0000"/>
              </a:solidFill>
            </a:endParaRPr>
          </a:p>
          <a:p>
            <a:endParaRPr lang="el-GR" sz="2400" baseline="30000" dirty="0" smtClean="0">
              <a:solidFill>
                <a:srgbClr val="FF0000"/>
              </a:solidFill>
            </a:endParaRPr>
          </a:p>
          <a:p>
            <a:endParaRPr lang="el-GR" sz="2400" baseline="30000" dirty="0" smtClean="0">
              <a:solidFill>
                <a:srgbClr val="FF0000"/>
              </a:solidFill>
            </a:endParaRPr>
          </a:p>
          <a:p>
            <a:endParaRPr lang="el-GR" sz="2400" baseline="30000" dirty="0" smtClean="0">
              <a:solidFill>
                <a:srgbClr val="FF0000"/>
              </a:solidFill>
            </a:endParaRPr>
          </a:p>
          <a:p>
            <a:r>
              <a:rPr lang="el-GR" sz="2400" baseline="30000" dirty="0" smtClean="0">
                <a:solidFill>
                  <a:srgbClr val="FF0000"/>
                </a:solidFill>
              </a:rPr>
              <a:t>1ο</a:t>
            </a:r>
            <a:r>
              <a:rPr lang="el-GR" sz="2400" dirty="0" smtClean="0">
                <a:solidFill>
                  <a:srgbClr val="FF0000"/>
                </a:solidFill>
              </a:rPr>
              <a:t> </a:t>
            </a:r>
            <a:r>
              <a:rPr lang="el-GR" sz="2400" baseline="30000" dirty="0" smtClean="0">
                <a:solidFill>
                  <a:srgbClr val="FF0000"/>
                </a:solidFill>
              </a:rPr>
              <a:t>Γυμνάσιο Ηρακλείου Κρήτης</a:t>
            </a:r>
          </a:p>
          <a:p>
            <a:pPr marL="228600" indent="-228600">
              <a:buAutoNum type="arabicPlain" startAt="100"/>
            </a:pPr>
            <a:r>
              <a:rPr lang="el-GR" sz="1200" dirty="0" smtClean="0">
                <a:solidFill>
                  <a:srgbClr val="FF0000"/>
                </a:solidFill>
              </a:rPr>
              <a:t> χρόνια από τη γέννηση του Οδυσσέα  Ελύτη στο  Ηράκλειο</a:t>
            </a:r>
            <a:endParaRPr lang="el-GR" sz="2400" baseline="30000" dirty="0">
              <a:solidFill>
                <a:srgbClr val="FF0000"/>
              </a:solidFill>
            </a:endParaRPr>
          </a:p>
          <a:p>
            <a:pPr marL="228600" indent="-228600"/>
            <a:r>
              <a:rPr lang="el-GR" sz="1200" dirty="0" smtClean="0">
                <a:solidFill>
                  <a:srgbClr val="FF0000"/>
                </a:solidFill>
              </a:rPr>
              <a:t>υπεύθυνη προγράμματος Ι.Μ.Κ. Φανή </a:t>
            </a:r>
            <a:r>
              <a:rPr lang="el-GR" sz="1200" dirty="0" err="1" smtClean="0">
                <a:solidFill>
                  <a:srgbClr val="FF0000"/>
                </a:solidFill>
              </a:rPr>
              <a:t>Καμπάνη</a:t>
            </a:r>
            <a:r>
              <a:rPr lang="el-GR" sz="1200" dirty="0" smtClean="0">
                <a:solidFill>
                  <a:srgbClr val="FF0000"/>
                </a:solidFill>
              </a:rPr>
              <a:t>, υπεύθυνη καθηγήτρια  Μαρία </a:t>
            </a:r>
            <a:r>
              <a:rPr lang="el-GR" sz="1200" dirty="0" err="1" smtClean="0">
                <a:solidFill>
                  <a:srgbClr val="FF0000"/>
                </a:solidFill>
              </a:rPr>
              <a:t>Χουλάκη</a:t>
            </a:r>
            <a:endParaRPr lang="el-GR" sz="12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τα ζεστά δάκρυα του ποιητή που πέφτουν στη μωβ θάλασσα της γνώσης.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300" dirty="0" err="1" smtClean="0">
                <a:solidFill>
                  <a:srgbClr val="FF0000"/>
                </a:solidFill>
              </a:rPr>
              <a:t>Μαματζάκη</a:t>
            </a:r>
            <a:r>
              <a:rPr lang="el-GR" sz="1300" dirty="0" smtClean="0">
                <a:solidFill>
                  <a:srgbClr val="FF0000"/>
                </a:solidFill>
              </a:rPr>
              <a:t>  Μαρία Κατερίνα</a:t>
            </a:r>
            <a:r>
              <a:rPr lang="el-GR" sz="1300" dirty="0" smtClean="0"/>
              <a:t/>
            </a:r>
            <a:br>
              <a:rPr lang="el-GR" sz="1300" dirty="0" smtClean="0"/>
            </a:br>
            <a:endParaRPr lang="el-GR" sz="1300" dirty="0"/>
          </a:p>
        </p:txBody>
      </p:sp>
      <p:pic>
        <p:nvPicPr>
          <p:cNvPr id="4" name="3 - Θέση περιεχομένου" descr="DSC_69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diamond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η μουσική της σταγόνας που σκάει πάνω στη λαμαρίνα. </a:t>
            </a:r>
            <a:r>
              <a:rPr lang="el-GR" sz="1200" dirty="0" smtClean="0">
                <a:solidFill>
                  <a:srgbClr val="FF0000"/>
                </a:solidFill>
              </a:rPr>
              <a:t>Κωνσταντίνος </a:t>
            </a:r>
            <a:r>
              <a:rPr lang="el-GR" sz="1200" dirty="0" err="1" smtClean="0">
                <a:solidFill>
                  <a:srgbClr val="FF0000"/>
                </a:solidFill>
              </a:rPr>
              <a:t>Βελόγλου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br>
              <a:rPr lang="el-GR" sz="1200" dirty="0" smtClean="0">
                <a:solidFill>
                  <a:srgbClr val="FF0000"/>
                </a:solidFill>
              </a:rPr>
            </a:br>
            <a:endParaRPr lang="el-GR" sz="12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2719" y="1600200"/>
            <a:ext cx="7178562" cy="4525963"/>
          </a:xfrm>
          <a:prstGeom prst="trapezoid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η αύρα της ψυχής.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err="1" smtClean="0">
                <a:solidFill>
                  <a:srgbClr val="FF0000"/>
                </a:solidFill>
              </a:rPr>
              <a:t>Αολακάκη</a:t>
            </a:r>
            <a:r>
              <a:rPr lang="el-G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err="1" smtClean="0">
                <a:solidFill>
                  <a:srgbClr val="FF0000"/>
                </a:solidFill>
              </a:rPr>
              <a:t>Βαλέρια</a:t>
            </a:r>
            <a:r>
              <a:rPr lang="el-GR" sz="1200" dirty="0" smtClean="0">
                <a:solidFill>
                  <a:srgbClr val="FF0000"/>
                </a:solidFill>
              </a:rPr>
              <a:t> Β1</a:t>
            </a:r>
            <a:br>
              <a:rPr lang="el-GR" sz="1200" dirty="0" smtClean="0">
                <a:solidFill>
                  <a:srgbClr val="FF0000"/>
                </a:solidFill>
              </a:rPr>
            </a:br>
            <a:endParaRPr lang="el-GR" sz="12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plus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Κόκκινο χρώμα είναι το αίμα ενός τριαντάφυλλου που μαστίγωσαν οι ρίζες της γης.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300" dirty="0" smtClean="0">
                <a:solidFill>
                  <a:srgbClr val="FF0000"/>
                </a:solidFill>
              </a:rPr>
              <a:t>Κώστας </a:t>
            </a:r>
            <a:r>
              <a:rPr lang="el-GR" sz="1300" dirty="0" err="1" smtClean="0">
                <a:solidFill>
                  <a:srgbClr val="FF0000"/>
                </a:solidFill>
              </a:rPr>
              <a:t>Κωσταντουλάκης</a:t>
            </a:r>
            <a:r>
              <a:rPr lang="el-GR" sz="1300" dirty="0" smtClean="0">
                <a:solidFill>
                  <a:srgbClr val="FF0000"/>
                </a:solidFill>
              </a:rPr>
              <a:t> Β2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hexagon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Το κόκκινο χρώμα είναι ένας αγώνας δρόμου για το ποιος θα φτάσει πρώτος στην αγάπη.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300" dirty="0" smtClean="0">
                <a:solidFill>
                  <a:srgbClr val="FF0000"/>
                </a:solidFill>
              </a:rPr>
              <a:t> Γιώργος </a:t>
            </a:r>
            <a:r>
              <a:rPr lang="el-GR" sz="1300" dirty="0" err="1" smtClean="0">
                <a:solidFill>
                  <a:srgbClr val="FF0000"/>
                </a:solidFill>
              </a:rPr>
              <a:t>Χατζηαδάμ</a:t>
            </a:r>
            <a:r>
              <a:rPr lang="el-GR" sz="1300" dirty="0" smtClean="0">
                <a:solidFill>
                  <a:srgbClr val="FF0000"/>
                </a:solidFill>
              </a:rPr>
              <a:t> Β4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69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trapezoid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Το κόκκινο χρώμα είναι το χρώμα του ουρανού όταν είναι γεμάτος φιλιά. </a:t>
            </a:r>
            <a:r>
              <a:rPr lang="el-GR" sz="1200" dirty="0" err="1" smtClean="0">
                <a:solidFill>
                  <a:srgbClr val="FF0000"/>
                </a:solidFill>
              </a:rPr>
              <a:t>Μαυραντωνάκη</a:t>
            </a:r>
            <a:r>
              <a:rPr lang="el-GR" sz="1200" dirty="0" smtClean="0">
                <a:solidFill>
                  <a:srgbClr val="FF0000"/>
                </a:solidFill>
              </a:rPr>
              <a:t>  Χριστίνα Β2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69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diamond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Το κόκκινο χρώμα είναι μια μικρή σταγόνα που πέφτει από ένα καρπούζι.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smtClean="0">
                <a:solidFill>
                  <a:srgbClr val="FF0000"/>
                </a:solidFill>
              </a:rPr>
              <a:t>Πόπη </a:t>
            </a:r>
            <a:r>
              <a:rPr lang="el-GR" sz="1200" dirty="0" err="1" smtClean="0">
                <a:solidFill>
                  <a:srgbClr val="FF0000"/>
                </a:solidFill>
              </a:rPr>
              <a:t>Τσικαλάκη</a:t>
            </a:r>
            <a:r>
              <a:rPr lang="el-GR" sz="1200" dirty="0" smtClean="0">
                <a:solidFill>
                  <a:srgbClr val="FF0000"/>
                </a:solidFill>
              </a:rPr>
              <a:t> Β4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7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flowChartManualOperation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Κόκκινο χρώμα είναι τα δάκρυα της ψυχής ενός άσπρου κύκνου.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smtClean="0">
                <a:solidFill>
                  <a:srgbClr val="FF0000"/>
                </a:solidFill>
              </a:rPr>
              <a:t>Ανδρομάχη </a:t>
            </a:r>
            <a:r>
              <a:rPr lang="el-GR" sz="1200" dirty="0" err="1" smtClean="0">
                <a:solidFill>
                  <a:srgbClr val="FF0000"/>
                </a:solidFill>
              </a:rPr>
              <a:t>Ανδριανάκη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br>
              <a:rPr lang="el-GR" sz="1200" dirty="0" smtClean="0">
                <a:solidFill>
                  <a:srgbClr val="FF0000"/>
                </a:solidFill>
              </a:rPr>
            </a:br>
            <a:endParaRPr lang="el-GR" sz="12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76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pentagon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Το κόκκινο χρώμα είναι το χρώμα ενός φεγγαριού στο σκοτάδι.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smtClean="0">
                <a:solidFill>
                  <a:srgbClr val="FF0000"/>
                </a:solidFill>
              </a:rPr>
              <a:t>Χρήστος </a:t>
            </a:r>
            <a:r>
              <a:rPr lang="el-GR" sz="1200" dirty="0" err="1" smtClean="0">
                <a:solidFill>
                  <a:srgbClr val="FF0000"/>
                </a:solidFill>
              </a:rPr>
              <a:t>Πουλιδάκης</a:t>
            </a:r>
            <a:r>
              <a:rPr lang="el-GR" sz="1200" dirty="0" smtClean="0">
                <a:solidFill>
                  <a:srgbClr val="FF0000"/>
                </a:solidFill>
              </a:rPr>
              <a:t> Β4</a:t>
            </a:r>
            <a:endParaRPr lang="el-GR" sz="12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76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downArrowCallou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Κόκκινο χρώμα είναι το αίμα του πάγου.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err="1" smtClean="0">
                <a:solidFill>
                  <a:srgbClr val="FF0000"/>
                </a:solidFill>
              </a:rPr>
              <a:t>Μικέλ</a:t>
            </a:r>
            <a:r>
              <a:rPr lang="el-G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err="1" smtClean="0">
                <a:solidFill>
                  <a:srgbClr val="FF0000"/>
                </a:solidFill>
              </a:rPr>
              <a:t>Κοράϊ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7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diamond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142852"/>
            <a:ext cx="7572428" cy="2643182"/>
          </a:xfrm>
          <a:effectLst>
            <a:outerShdw blurRad="1270000" sx="1000" sy="1000" algn="ctr" rotWithShape="0">
              <a:schemeClr val="accent5">
                <a:lumMod val="75000"/>
                <a:alpha val="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l-GR" sz="1800" dirty="0" smtClean="0">
                <a:solidFill>
                  <a:srgbClr val="FF0000"/>
                </a:solidFill>
              </a:rPr>
              <a:t>Ποίηση είναι ένα σύννεφο από στίχους ,μια μελοποιημένη βροχή και μια ανήσυχη πολύχρωμη ψυχή. </a:t>
            </a:r>
            <a:br>
              <a:rPr lang="el-GR" sz="1800" dirty="0" smtClean="0">
                <a:solidFill>
                  <a:srgbClr val="FF0000"/>
                </a:solidFill>
              </a:rPr>
            </a:br>
            <a:r>
              <a:rPr lang="el-GR" sz="1800" dirty="0" smtClean="0">
                <a:solidFill>
                  <a:srgbClr val="FF0000"/>
                </a:solidFill>
              </a:rPr>
              <a:t>Εβίτα </a:t>
            </a:r>
            <a:r>
              <a:rPr lang="el-GR" sz="1800" dirty="0" err="1" smtClean="0">
                <a:solidFill>
                  <a:srgbClr val="FF0000"/>
                </a:solidFill>
              </a:rPr>
              <a:t>Βρέντζου</a:t>
            </a:r>
            <a:r>
              <a:rPr lang="el-GR" sz="1800" dirty="0" smtClean="0">
                <a:solidFill>
                  <a:srgbClr val="FF0000"/>
                </a:solidFill>
              </a:rPr>
              <a:t> Β1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4" name="3 - Θέση περιεχομένου" descr="DSC_68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ellipse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Το κόκκινο χρώμα είναι η ανοιχτή πληγή της καρδιάς μου.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smtClean="0">
                <a:solidFill>
                  <a:srgbClr val="FF0000"/>
                </a:solidFill>
              </a:rPr>
              <a:t>Μαρίνος </a:t>
            </a:r>
            <a:r>
              <a:rPr lang="el-GR" sz="1200" dirty="0" err="1" smtClean="0">
                <a:solidFill>
                  <a:srgbClr val="FF0000"/>
                </a:solidFill>
              </a:rPr>
              <a:t>Περσεμάτης</a:t>
            </a:r>
            <a:r>
              <a:rPr lang="el-GR" sz="1200" dirty="0" smtClean="0">
                <a:solidFill>
                  <a:srgbClr val="FF0000"/>
                </a:solidFill>
              </a:rPr>
              <a:t> Β4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69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ellipse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Κόκκινο χρώμα είναι τα ματωμένα άστρα.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300" dirty="0" smtClean="0">
                <a:solidFill>
                  <a:srgbClr val="FF0000"/>
                </a:solidFill>
              </a:rPr>
              <a:t> </a:t>
            </a:r>
            <a:r>
              <a:rPr lang="el-GR" sz="1300" dirty="0" err="1" smtClean="0">
                <a:solidFill>
                  <a:srgbClr val="FF0000"/>
                </a:solidFill>
              </a:rPr>
              <a:t>Κωσταντίνα</a:t>
            </a:r>
            <a:r>
              <a:rPr lang="el-GR" sz="1300" dirty="0" smtClean="0">
                <a:solidFill>
                  <a:srgbClr val="FF0000"/>
                </a:solidFill>
              </a:rPr>
              <a:t> Γ </a:t>
            </a:r>
            <a:r>
              <a:rPr lang="el-GR" sz="1300" dirty="0" err="1" smtClean="0">
                <a:solidFill>
                  <a:srgbClr val="FF0000"/>
                </a:solidFill>
              </a:rPr>
              <a:t>ιαουρτά</a:t>
            </a:r>
            <a:r>
              <a:rPr lang="el-GR" sz="1300" dirty="0" smtClean="0">
                <a:solidFill>
                  <a:srgbClr val="FF0000"/>
                </a:solidFill>
              </a:rPr>
              <a:t> Β2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76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leftRightArrow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Θάλασσα είναι ένα παιδί που τρώει μπλε </a:t>
            </a:r>
            <a:r>
              <a:rPr lang="el-GR" sz="2000" dirty="0" err="1" smtClean="0">
                <a:solidFill>
                  <a:srgbClr val="FF0000"/>
                </a:solidFill>
              </a:rPr>
              <a:t>γλιφιτζούρι</a:t>
            </a:r>
            <a:r>
              <a:rPr lang="el-GR" sz="2000" dirty="0" smtClean="0">
                <a:solidFill>
                  <a:srgbClr val="FF0000"/>
                </a:solidFill>
              </a:rPr>
              <a:t>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1200" dirty="0" err="1" smtClean="0">
                <a:solidFill>
                  <a:srgbClr val="FF0000"/>
                </a:solidFill>
              </a:rPr>
              <a:t>Κωσταντίνος</a:t>
            </a:r>
            <a:r>
              <a:rPr lang="el-G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err="1" smtClean="0">
                <a:solidFill>
                  <a:srgbClr val="FF0000"/>
                </a:solidFill>
              </a:rPr>
              <a:t>Πυτικάκης</a:t>
            </a:r>
            <a:r>
              <a:rPr lang="el-GR" sz="1200" dirty="0" smtClean="0">
                <a:solidFill>
                  <a:srgbClr val="FF0000"/>
                </a:solidFill>
              </a:rPr>
              <a:t> Β4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69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plus">
            <a:avLst/>
          </a:prstGeom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Θάλασσα είναι ένα </a:t>
            </a:r>
            <a:r>
              <a:rPr lang="el-GR" sz="2000" dirty="0" err="1" smtClean="0">
                <a:solidFill>
                  <a:srgbClr val="FF0000"/>
                </a:solidFill>
              </a:rPr>
              <a:t>καΪκι</a:t>
            </a:r>
            <a:r>
              <a:rPr lang="el-GR" sz="2000" dirty="0" smtClean="0">
                <a:solidFill>
                  <a:srgbClr val="FF0000"/>
                </a:solidFill>
              </a:rPr>
              <a:t> που σαλπάρει και σε πάει εκεί που έχεις ονειρευτεί. </a:t>
            </a:r>
            <a:r>
              <a:rPr lang="el-GR" sz="1200" dirty="0" smtClean="0">
                <a:solidFill>
                  <a:srgbClr val="FF0000"/>
                </a:solidFill>
              </a:rPr>
              <a:t>Πόπη </a:t>
            </a:r>
            <a:r>
              <a:rPr lang="el-GR" sz="1200" dirty="0" err="1" smtClean="0">
                <a:solidFill>
                  <a:srgbClr val="FF0000"/>
                </a:solidFill>
              </a:rPr>
              <a:t>Τσικαλάκη</a:t>
            </a:r>
            <a:r>
              <a:rPr lang="el-GR" sz="1200" dirty="0" smtClean="0">
                <a:solidFill>
                  <a:srgbClr val="FF0000"/>
                </a:solidFill>
              </a:rPr>
              <a:t> Β4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6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downArrowCallou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η τρυφερή και ζεστή καρδιά των γραμμάτων και των σκέψεων. </a:t>
            </a:r>
            <a:r>
              <a:rPr lang="el-GR" sz="1200" dirty="0" smtClean="0">
                <a:solidFill>
                  <a:srgbClr val="FF0000"/>
                </a:solidFill>
              </a:rPr>
              <a:t>Απόστολος </a:t>
            </a:r>
            <a:r>
              <a:rPr lang="el-GR" sz="1200" dirty="0" err="1" smtClean="0">
                <a:solidFill>
                  <a:srgbClr val="FF0000"/>
                </a:solidFill>
              </a:rPr>
              <a:t>Μαυριγιαννάκκης</a:t>
            </a:r>
            <a:r>
              <a:rPr lang="el-GR" sz="1200" dirty="0" smtClean="0">
                <a:solidFill>
                  <a:srgbClr val="FF0000"/>
                </a:solidFill>
              </a:rPr>
              <a:t>  Β1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7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upArrowCallou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η βουτιά της γλώσσας στην καρδιά.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Ελισάβετ </a:t>
            </a:r>
            <a:r>
              <a:rPr lang="el-GR" sz="1200" dirty="0" err="1" smtClean="0">
                <a:solidFill>
                  <a:srgbClr val="FF0000"/>
                </a:solidFill>
              </a:rPr>
              <a:t>Ζουρνατζίδου</a:t>
            </a:r>
            <a:r>
              <a:rPr lang="el-GR" sz="1200" dirty="0" smtClean="0">
                <a:solidFill>
                  <a:srgbClr val="FF0000"/>
                </a:solidFill>
              </a:rPr>
              <a:t> Β1</a:t>
            </a:r>
          </a:p>
        </p:txBody>
      </p:sp>
      <p:pic>
        <p:nvPicPr>
          <p:cNvPr id="4" name="3 - Θέση περιεχομένου" descr="DSC_69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ellipse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ένα ρολόι που πάει αντίστροφα.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err="1" smtClean="0">
                <a:solidFill>
                  <a:srgbClr val="FF0000"/>
                </a:solidFill>
              </a:rPr>
              <a:t>Μπαριάμη</a:t>
            </a:r>
            <a:r>
              <a:rPr lang="el-G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err="1" smtClean="0">
                <a:solidFill>
                  <a:srgbClr val="FF0000"/>
                </a:solidFill>
              </a:rPr>
              <a:t>Ντέιβι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endParaRPr lang="el-GR" sz="12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0681" y="1600200"/>
            <a:ext cx="3011637" cy="4525962"/>
          </a:xfrm>
          <a:prstGeom prst="trapezoid">
            <a:avLst/>
          </a:prstGeom>
        </p:spPr>
      </p:pic>
      <p:pic>
        <p:nvPicPr>
          <p:cNvPr id="7" name="6 - Θέση περιεχομένου" descr="DSC_69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61681" y="1600200"/>
            <a:ext cx="3011637" cy="4525962"/>
          </a:xfrm>
          <a:prstGeom prst="flowChartManualOperation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ανακατεμένες  λέξεις στον ουρανό.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smtClean="0">
                <a:solidFill>
                  <a:srgbClr val="FF0000"/>
                </a:solidFill>
              </a:rPr>
              <a:t>Ειρήνη </a:t>
            </a:r>
            <a:r>
              <a:rPr lang="el-GR" sz="1200" dirty="0" err="1" smtClean="0">
                <a:solidFill>
                  <a:srgbClr val="FF0000"/>
                </a:solidFill>
              </a:rPr>
              <a:t>Κορνελάκη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5" name="4 - Θέση περιεχομένου" descr="DSC_69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hexagon">
            <a:avLst/>
          </a:prstGeom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λόγια γλυκά.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smtClean="0">
                <a:solidFill>
                  <a:srgbClr val="FF0000"/>
                </a:solidFill>
              </a:rPr>
              <a:t>Κυριάκος </a:t>
            </a:r>
            <a:r>
              <a:rPr lang="el-GR" sz="1200" dirty="0" err="1" smtClean="0">
                <a:solidFill>
                  <a:srgbClr val="FF0000"/>
                </a:solidFill>
              </a:rPr>
              <a:t>Μπαγκεράκης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br>
              <a:rPr lang="el-GR" sz="1200" dirty="0" smtClean="0">
                <a:solidFill>
                  <a:srgbClr val="FF0000"/>
                </a:solidFill>
              </a:rPr>
            </a:br>
            <a:endParaRPr lang="el-GR" sz="12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flowChartManualOperation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το φτερούγισμα της θάλασσας.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err="1" smtClean="0">
                <a:solidFill>
                  <a:srgbClr val="FF0000"/>
                </a:solidFill>
              </a:rPr>
              <a:t>Μικέλ</a:t>
            </a:r>
            <a:r>
              <a:rPr lang="el-G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err="1" smtClean="0">
                <a:solidFill>
                  <a:srgbClr val="FF0000"/>
                </a:solidFill>
              </a:rPr>
              <a:t>Κοράι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parallelogram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DSC_68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381" y="1961569"/>
            <a:ext cx="6929081" cy="4610704"/>
          </a:xfrm>
          <a:prstGeom prst="trapezoid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η ηχώ των συναισθημάτων μου μέσα σε ένα χαρτί που σε ταξιδεύει σε κόσμους φαντασίας και σε σκέψεις χωρίς όριο</a:t>
            </a:r>
            <a:r>
              <a:rPr lang="el-GR" sz="1600" dirty="0" smtClean="0">
                <a:solidFill>
                  <a:srgbClr val="FF0000"/>
                </a:solidFill>
              </a:rPr>
              <a:t/>
            </a:r>
            <a:br>
              <a:rPr lang="el-GR" sz="1600" dirty="0" smtClean="0">
                <a:solidFill>
                  <a:srgbClr val="FF0000"/>
                </a:solidFill>
              </a:rPr>
            </a:br>
            <a:r>
              <a:rPr lang="el-GR" sz="1300" dirty="0" smtClean="0">
                <a:solidFill>
                  <a:srgbClr val="FF0000"/>
                </a:solidFill>
              </a:rPr>
              <a:t>Νικολέτα </a:t>
            </a:r>
            <a:r>
              <a:rPr lang="el-GR" sz="1300" dirty="0" err="1" smtClean="0">
                <a:solidFill>
                  <a:srgbClr val="FF0000"/>
                </a:solidFill>
              </a:rPr>
              <a:t>Μανουσάκη</a:t>
            </a:r>
            <a:r>
              <a:rPr lang="el-GR" sz="1300" dirty="0" smtClean="0">
                <a:solidFill>
                  <a:srgbClr val="FF0000"/>
                </a:solidFill>
              </a:rPr>
              <a:t> Β1</a:t>
            </a:r>
            <a:endParaRPr lang="el-GR" sz="13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ένα ερωτευμένο λουλούδι ανθισμένο στις όχθες της καρδιάς. </a:t>
            </a:r>
            <a:r>
              <a:rPr lang="el-GR" sz="1200" dirty="0" smtClean="0">
                <a:solidFill>
                  <a:srgbClr val="FF0000"/>
                </a:solidFill>
              </a:rPr>
              <a:t>Βεληβασάκη Φωτεινή Β2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69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571612"/>
            <a:ext cx="6801730" cy="4525963"/>
          </a:xfrm>
          <a:prstGeom prst="ellipse">
            <a:avLst/>
          </a:prstGeom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το φτάρνισμα των λέξεων όταν ο νους  είναι γεμάτος σκέψεις. </a:t>
            </a:r>
            <a:r>
              <a:rPr lang="el-GR" sz="1200" dirty="0" err="1" smtClean="0">
                <a:solidFill>
                  <a:srgbClr val="FF0000"/>
                </a:solidFill>
              </a:rPr>
              <a:t>Μαυραντωνάκη</a:t>
            </a:r>
            <a:r>
              <a:rPr lang="el-GR" sz="1200" dirty="0" smtClean="0">
                <a:solidFill>
                  <a:srgbClr val="FF0000"/>
                </a:solidFill>
              </a:rPr>
              <a:t>  Χριστίνα Β2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flowChartManualOperation">
            <a:avLst/>
          </a:prstGeom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το φώς που </a:t>
            </a:r>
            <a:r>
              <a:rPr lang="el-GR" sz="2000" dirty="0" err="1" smtClean="0">
                <a:solidFill>
                  <a:srgbClr val="FF0000"/>
                </a:solidFill>
              </a:rPr>
              <a:t>ανατέλει</a:t>
            </a:r>
            <a:r>
              <a:rPr lang="el-GR" sz="2000" dirty="0" smtClean="0">
                <a:solidFill>
                  <a:srgbClr val="FF0000"/>
                </a:solidFill>
              </a:rPr>
              <a:t> στην ψυχή μας,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2000" dirty="0" smtClean="0">
                <a:solidFill>
                  <a:srgbClr val="FF0000"/>
                </a:solidFill>
              </a:rPr>
              <a:t>καθώς κοιμάται η σιωπή μας.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300" dirty="0" err="1" smtClean="0">
                <a:solidFill>
                  <a:srgbClr val="FF0000"/>
                </a:solidFill>
              </a:rPr>
              <a:t>Γεμενιτζή</a:t>
            </a:r>
            <a:r>
              <a:rPr lang="el-GR" sz="1300" dirty="0" smtClean="0">
                <a:solidFill>
                  <a:srgbClr val="FF0000"/>
                </a:solidFill>
              </a:rPr>
              <a:t> Ιωάννα Β2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7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upDownArrow">
            <a:avLst/>
          </a:prstGeom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τα κύματα χωρίς τη θάλασσα.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smtClean="0">
                <a:solidFill>
                  <a:srgbClr val="FF0000"/>
                </a:solidFill>
              </a:rPr>
              <a:t>Χρύσα </a:t>
            </a:r>
            <a:r>
              <a:rPr lang="el-GR" sz="1200" dirty="0" err="1" smtClean="0">
                <a:solidFill>
                  <a:srgbClr val="FF0000"/>
                </a:solidFill>
              </a:rPr>
              <a:t>Καμπιτάκη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7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29" cy="4525963"/>
          </a:xfrm>
          <a:prstGeom prst="pentagon">
            <a:avLst/>
          </a:prstGeom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Θάλασσα είναι ένα γαλάζιο δάκρυ που αρχίζει απ’ τα μάτια σου και φτάνει ως του πλανήτη την άλλη άκρη.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err="1" smtClean="0">
                <a:solidFill>
                  <a:srgbClr val="FF0000"/>
                </a:solidFill>
              </a:rPr>
              <a:t>Άσπα</a:t>
            </a:r>
            <a:r>
              <a:rPr lang="el-G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err="1" smtClean="0">
                <a:solidFill>
                  <a:srgbClr val="FF0000"/>
                </a:solidFill>
              </a:rPr>
              <a:t>Πιπεράκη</a:t>
            </a:r>
            <a:r>
              <a:rPr lang="el-GR" sz="1200" dirty="0" smtClean="0">
                <a:solidFill>
                  <a:srgbClr val="FF0000"/>
                </a:solidFill>
              </a:rPr>
              <a:t> Β4</a:t>
            </a:r>
            <a:endParaRPr lang="el-GR" sz="12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trapezoid">
            <a:avLst/>
          </a:prstGeom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Θάλασσα είναι ο περίπατος που κάνεις στο όνειρο σου.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smtClean="0">
                <a:solidFill>
                  <a:srgbClr val="FF0000"/>
                </a:solidFill>
              </a:rPr>
              <a:t>Ορλάντο </a:t>
            </a:r>
            <a:r>
              <a:rPr lang="el-GR" sz="1200" dirty="0" err="1" smtClean="0">
                <a:solidFill>
                  <a:srgbClr val="FF0000"/>
                </a:solidFill>
              </a:rPr>
              <a:t>Ντρέτσα</a:t>
            </a:r>
            <a:r>
              <a:rPr lang="el-GR" sz="1200" dirty="0" smtClean="0">
                <a:solidFill>
                  <a:srgbClr val="FF0000"/>
                </a:solidFill>
              </a:rPr>
              <a:t> Β4</a:t>
            </a:r>
            <a:endParaRPr lang="el-GR" sz="12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7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star7">
            <a:avLst/>
          </a:prstGeom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Θάλασσα είναι το άλογο των άσπρων δελφινιών που ιππεύουν όλη μέρα.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Έλενα </a:t>
            </a:r>
            <a:r>
              <a:rPr lang="el-GR" sz="1200" dirty="0" err="1" smtClean="0">
                <a:solidFill>
                  <a:srgbClr val="FF0000"/>
                </a:solidFill>
              </a:rPr>
              <a:t>Περσεμάτη</a:t>
            </a:r>
            <a:r>
              <a:rPr lang="el-GR" sz="1200" dirty="0" smtClean="0">
                <a:solidFill>
                  <a:srgbClr val="FF0000"/>
                </a:solidFill>
              </a:rPr>
              <a:t> Β4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76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8530" y="1600200"/>
            <a:ext cx="7346940" cy="4525963"/>
          </a:xfrm>
          <a:prstGeom prst="flowChartPreparation">
            <a:avLst/>
          </a:prstGeom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Θάλασσα είναι το γαλάζιο σεντόνι που καλύπτει τα συναισθήματα μου για σένα.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300" dirty="0" smtClean="0">
                <a:solidFill>
                  <a:srgbClr val="FF0000"/>
                </a:solidFill>
              </a:rPr>
              <a:t> Ιωάννα </a:t>
            </a:r>
            <a:r>
              <a:rPr lang="el-GR" sz="1300" dirty="0" err="1" smtClean="0">
                <a:solidFill>
                  <a:srgbClr val="FF0000"/>
                </a:solidFill>
              </a:rPr>
              <a:t>Νάκο</a:t>
            </a:r>
            <a:r>
              <a:rPr lang="el-GR" sz="1300" dirty="0" smtClean="0">
                <a:solidFill>
                  <a:srgbClr val="FF0000"/>
                </a:solidFill>
              </a:rPr>
              <a:t> Β4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7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downArrowCallout">
            <a:avLst/>
          </a:prstGeom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2000" dirty="0" smtClean="0">
                <a:solidFill>
                  <a:srgbClr val="FF0000"/>
                </a:solidFill>
              </a:rPr>
              <a:t>Θάλασσα είναι το μυαλό σου με τις απέραντες γαλάζιες σκέψεις του.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300" dirty="0" smtClean="0">
                <a:solidFill>
                  <a:srgbClr val="FF0000"/>
                </a:solidFill>
              </a:rPr>
              <a:t> Γιώργος ΠλευράκηςΒ4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76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ellipse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το άγριο λιοντάρι που φωνάζει δυνατά στην κορυφή της σκέψης μου.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Χρήστος </a:t>
            </a:r>
            <a:r>
              <a:rPr lang="el-GR" sz="1200" dirty="0" err="1" smtClean="0">
                <a:solidFill>
                  <a:srgbClr val="FF0000"/>
                </a:solidFill>
              </a:rPr>
              <a:t>Κασανίδης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plus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ένα πινέλο που χρωματίζει φανταχτερά έναν άχρωμο κόσμο. </a:t>
            </a:r>
            <a:r>
              <a:rPr lang="el-GR" sz="1200" dirty="0" err="1" smtClean="0">
                <a:solidFill>
                  <a:srgbClr val="FF0000"/>
                </a:solidFill>
              </a:rPr>
              <a:t>Ευριδίκη</a:t>
            </a:r>
            <a:r>
              <a:rPr lang="el-G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err="1" smtClean="0">
                <a:solidFill>
                  <a:srgbClr val="FF0000"/>
                </a:solidFill>
              </a:rPr>
              <a:t>Καρανικόλα</a:t>
            </a:r>
            <a:r>
              <a:rPr lang="el-GR" sz="1200" dirty="0" smtClean="0">
                <a:solidFill>
                  <a:srgbClr val="FF0000"/>
                </a:solidFill>
              </a:rPr>
              <a:t> Γ1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69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417587"/>
            <a:ext cx="7143800" cy="4708576"/>
          </a:xfrm>
          <a:prstGeom prst="parallelogram">
            <a:avLst>
              <a:gd name="adj" fmla="val 26200"/>
            </a:avLst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DSC_6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071546"/>
            <a:ext cx="8252502" cy="5491326"/>
          </a:xfrm>
          <a:prstGeom prst="triangle">
            <a:avLst/>
          </a:prstGeom>
        </p:spPr>
      </p:pic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τα σύννεφα των ματιών σου.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smtClean="0">
                <a:solidFill>
                  <a:srgbClr val="FF0000"/>
                </a:solidFill>
              </a:rPr>
              <a:t> Μαρία </a:t>
            </a:r>
            <a:r>
              <a:rPr lang="el-GR" sz="1200" dirty="0" err="1" smtClean="0">
                <a:solidFill>
                  <a:srgbClr val="FF0000"/>
                </a:solidFill>
              </a:rPr>
              <a:t>Ασσαριώτη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τι καράβι της σκέψης μας που πλέει στα γαλάζια κύματα του ουρανού.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1300" dirty="0" smtClean="0">
                <a:solidFill>
                  <a:srgbClr val="FF0000"/>
                </a:solidFill>
              </a:rPr>
              <a:t>Ανδρομάχη </a:t>
            </a:r>
            <a:r>
              <a:rPr lang="el-GR" sz="1300" dirty="0" err="1" smtClean="0">
                <a:solidFill>
                  <a:srgbClr val="FF0000"/>
                </a:solidFill>
              </a:rPr>
              <a:t>Ανδριανάκη</a:t>
            </a:r>
            <a:r>
              <a:rPr lang="el-GR" sz="1300" dirty="0" smtClean="0">
                <a:solidFill>
                  <a:srgbClr val="FF0000"/>
                </a:solidFill>
              </a:rPr>
              <a:t>  Β2</a:t>
            </a:r>
            <a:r>
              <a:rPr lang="el-GR" sz="2000" dirty="0" smtClean="0">
                <a:solidFill>
                  <a:srgbClr val="FF0000"/>
                </a:solidFill>
              </a:rPr>
              <a:t/>
            </a:r>
            <a:br>
              <a:rPr lang="el-GR" sz="2000" dirty="0" smtClean="0">
                <a:solidFill>
                  <a:srgbClr val="FF0000"/>
                </a:solidFill>
              </a:rPr>
            </a:br>
            <a:endParaRPr lang="el-GR" sz="20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το ταξίδι ενός χελιδονιού στη φαντασία μου.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Μάνος </a:t>
            </a:r>
            <a:r>
              <a:rPr lang="el-GR" sz="1200" dirty="0" err="1" smtClean="0">
                <a:solidFill>
                  <a:srgbClr val="FF0000"/>
                </a:solidFill>
              </a:rPr>
              <a:t>Αγαπάκης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" name="3 - Θέση περιεχομένου" descr="DSC_6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ellipse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Ποίηση είναι μια συμφωνία λέξεων που χορεύει ερωτικά με τον χτύπο της καρδιάς σου. 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1200" dirty="0" smtClean="0">
                <a:solidFill>
                  <a:srgbClr val="FF0000"/>
                </a:solidFill>
              </a:rPr>
              <a:t>Άρτεμις </a:t>
            </a:r>
            <a:r>
              <a:rPr lang="el-GR" sz="1200" dirty="0" err="1" smtClean="0">
                <a:solidFill>
                  <a:srgbClr val="FF0000"/>
                </a:solidFill>
              </a:rPr>
              <a:t>Μιχελάκη</a:t>
            </a:r>
            <a:r>
              <a:rPr lang="el-GR" sz="1200" dirty="0" smtClean="0">
                <a:solidFill>
                  <a:srgbClr val="FF0000"/>
                </a:solidFill>
              </a:rPr>
              <a:t> Β2</a:t>
            </a:r>
            <a:endParaRPr lang="el-GR" sz="1200" dirty="0">
              <a:solidFill>
                <a:srgbClr val="FF0000"/>
              </a:solidFill>
            </a:endParaRPr>
          </a:p>
        </p:txBody>
      </p:sp>
      <p:pic>
        <p:nvPicPr>
          <p:cNvPr id="4" name="3 - Θέση περιεχομένου" descr="DSC_69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  <a:prstGeom prst="flowChartManualOperation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ΠαρουσίασηΕΛΥΤΗΣ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495</Words>
  <Application>Microsoft Office PowerPoint</Application>
  <PresentationFormat>Προβολή στην οθόνη (4:3)</PresentationFormat>
  <Paragraphs>48</Paragraphs>
  <Slides>38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38</vt:i4>
      </vt:variant>
    </vt:vector>
  </HeadingPairs>
  <TitlesOfParts>
    <vt:vector size="39" baseType="lpstr">
      <vt:lpstr>ΠαρουσίασηΕΛΥΤΗΣ</vt:lpstr>
      <vt:lpstr>Διαφάνεια 1</vt:lpstr>
      <vt:lpstr>Ποίηση είναι ένα σύννεφο από στίχους ,μια μελοποιημένη βροχή και μια ανήσυχη πολύχρωμη ψυχή.  Εβίτα Βρέντζου Β1 </vt:lpstr>
      <vt:lpstr>Ποίηση είναι η ηχώ των συναισθημάτων μου μέσα σε ένα χαρτί που σε ταξιδεύει σε κόσμους φαντασίας και σε σκέψεις χωρίς όριο Νικολέτα Μανουσάκη Β1</vt:lpstr>
      <vt:lpstr>Ποίηση είναι το άγριο λιοντάρι που φωνάζει δυνατά στην κορυφή της σκέψης μου.  Χρήστος Κασανίδης Β2 </vt:lpstr>
      <vt:lpstr>Ποίηση είναι ένα πινέλο που χρωματίζει φανταχτερά έναν άχρωμο κόσμο. Ευριδίκη Καρανικόλα Γ1 </vt:lpstr>
      <vt:lpstr>Ποίηση είναι τα σύννεφα των ματιών σου.  Μαρία Ασσαριώτη Β2 </vt:lpstr>
      <vt:lpstr>Ποίηση είναι τι καράβι της σκέψης μας που πλέει στα γαλάζια κύματα του ουρανού.  Ανδρομάχη Ανδριανάκη  Β2 </vt:lpstr>
      <vt:lpstr>Ποίηση είναι το ταξίδι ενός χελιδονιού στη φαντασία μου.  Μάνος Αγαπάκης Β2 </vt:lpstr>
      <vt:lpstr>Ποίηση είναι μια συμφωνία λέξεων που χορεύει ερωτικά με τον χτύπο της καρδιάς σου.  Άρτεμις Μιχελάκη Β2</vt:lpstr>
      <vt:lpstr>Ποίηση είναι τα ζεστά δάκρυα του ποιητή που πέφτουν στη μωβ θάλασσα της γνώσης.  Μαματζάκη  Μαρία Κατερίνα </vt:lpstr>
      <vt:lpstr>Ποίηση είναι η μουσική της σταγόνας που σκάει πάνω στη λαμαρίνα. Κωνσταντίνος Βελόγλου Β2 </vt:lpstr>
      <vt:lpstr>Ποίηση είναι η αύρα της ψυχής.  Αολακάκη Βαλέρια Β1 </vt:lpstr>
      <vt:lpstr>Κόκκινο χρώμα είναι το αίμα ενός τριαντάφυλλου που μαστίγωσαν οι ρίζες της γης.  Κώστας Κωσταντουλάκης Β2 </vt:lpstr>
      <vt:lpstr>Το κόκκινο χρώμα είναι ένας αγώνας δρόμου για το ποιος θα φτάσει πρώτος στην αγάπη.  Γιώργος Χατζηαδάμ Β4 </vt:lpstr>
      <vt:lpstr>Το κόκκινο χρώμα είναι το χρώμα του ουρανού όταν είναι γεμάτος φιλιά. Μαυραντωνάκη  Χριστίνα Β2 </vt:lpstr>
      <vt:lpstr>Το κόκκινο χρώμα είναι μια μικρή σταγόνα που πέφτει από ένα καρπούζι.  Πόπη Τσικαλάκη Β4 </vt:lpstr>
      <vt:lpstr>Κόκκινο χρώμα είναι τα δάκρυα της ψυχής ενός άσπρου κύκνου.  Ανδρομάχη Ανδριανάκη Β2 </vt:lpstr>
      <vt:lpstr>Το κόκκινο χρώμα είναι το χρώμα ενός φεγγαριού στο σκοτάδι. Χρήστος Πουλιδάκης Β4</vt:lpstr>
      <vt:lpstr>Κόκκινο χρώμα είναι το αίμα του πάγου.  Μικέλ Κοράϊ Β2 </vt:lpstr>
      <vt:lpstr>Το κόκκινο χρώμα είναι η ανοιχτή πληγή της καρδιάς μου.  Μαρίνος Περσεμάτης Β4 </vt:lpstr>
      <vt:lpstr>Κόκκινο χρώμα είναι τα ματωμένα άστρα.  Κωσταντίνα Γ ιαουρτά Β2  </vt:lpstr>
      <vt:lpstr>Θάλασσα είναι ένα παιδί που τρώει μπλε γλιφιτζούρι.  Κωσταντίνος Πυτικάκης Β4 </vt:lpstr>
      <vt:lpstr>Θάλασσα είναι ένα καΪκι που σαλπάρει και σε πάει εκεί που έχεις ονειρευτεί. Πόπη Τσικαλάκη Β4 </vt:lpstr>
      <vt:lpstr>Ποίηση είναι η τρυφερή και ζεστή καρδιά των γραμμάτων και των σκέψεων. Απόστολος Μαυριγιαννάκκης  Β1 </vt:lpstr>
      <vt:lpstr>Ποίηση είναι η βουτιά της γλώσσας στην καρδιά.  Ελισάβετ Ζουρνατζίδου Β1</vt:lpstr>
      <vt:lpstr>Ποίηση είναι ένα ρολόι που πάει αντίστροφα.  Μπαριάμη Ντέιβι Β2</vt:lpstr>
      <vt:lpstr>Ποίηση είναι ανακατεμένες  λέξεις στον ουρανό.  Ειρήνη Κορνελάκη Β2 </vt:lpstr>
      <vt:lpstr>Ποίηση είναι λόγια γλυκά.  Κυριάκος Μπαγκεράκης Β2 </vt:lpstr>
      <vt:lpstr>Ποίηση είναι το φτερούγισμα της θάλασσας.  Μικέλ Κοράι Β2 </vt:lpstr>
      <vt:lpstr>Ποίηση είναι ένα ερωτευμένο λουλούδι ανθισμένο στις όχθες της καρδιάς. Βεληβασάκη Φωτεινή Β2 </vt:lpstr>
      <vt:lpstr>Ποίηση είναι το φτάρνισμα των λέξεων όταν ο νους  είναι γεμάτος σκέψεις. Μαυραντωνάκη  Χριστίνα Β2 </vt:lpstr>
      <vt:lpstr>Ποίηση είναι το φώς που ανατέλει στην ψυχή μας, καθώς κοιμάται η σιωπή μας.  Γεμενιτζή Ιωάννα Β2 </vt:lpstr>
      <vt:lpstr>Ποίηση είναι τα κύματα χωρίς τη θάλασσα.  Χρύσα Καμπιτάκη Β2 </vt:lpstr>
      <vt:lpstr>Θάλασσα είναι ένα γαλάζιο δάκρυ που αρχίζει απ’ τα μάτια σου και φτάνει ως του πλανήτη την άλλη άκρη. Άσπα Πιπεράκη Β4</vt:lpstr>
      <vt:lpstr>Θάλασσα είναι ο περίπατος που κάνεις στο όνειρο σου. Ορλάντο Ντρέτσα Β4</vt:lpstr>
      <vt:lpstr>Θάλασσα είναι το άλογο των άσπρων δελφινιών που ιππεύουν όλη μέρα.  Έλενα Περσεμάτη Β4 </vt:lpstr>
      <vt:lpstr>Θάλασσα είναι το γαλάζιο σεντόνι που καλύπτει τα συναισθήματα μου για σένα.  Ιωάννα Νάκο Β4 </vt:lpstr>
      <vt:lpstr> Θάλασσα είναι το μυαλό σου με τις απέραντες γαλάζιες σκέψεις του.  Γιώργος ΠλευράκηςΒ4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25</cp:revision>
  <dcterms:created xsi:type="dcterms:W3CDTF">2012-04-24T14:23:28Z</dcterms:created>
  <dcterms:modified xsi:type="dcterms:W3CDTF">2012-05-04T12:08:32Z</dcterms:modified>
</cp:coreProperties>
</file>